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018F"/>
    <a:srgbClr val="32F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56" d="100"/>
          <a:sy n="156" d="100"/>
        </p:scale>
        <p:origin x="80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FFB5A-F77A-465C-9E83-301D3BB9194C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3D46D-42FD-4D79-9602-CD367EDAD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538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3D46D-42FD-4D79-9602-CD367EDAD07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602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5058-3560-4C12-B078-26CB1A3E4710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98F0D-2A73-4893-BBAC-183786957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19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5058-3560-4C12-B078-26CB1A3E4710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98F0D-2A73-4893-BBAC-183786957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63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5058-3560-4C12-B078-26CB1A3E4710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98F0D-2A73-4893-BBAC-183786957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887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5058-3560-4C12-B078-26CB1A3E4710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98F0D-2A73-4893-BBAC-183786957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388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5058-3560-4C12-B078-26CB1A3E4710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98F0D-2A73-4893-BBAC-183786957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66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5058-3560-4C12-B078-26CB1A3E4710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98F0D-2A73-4893-BBAC-183786957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86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5058-3560-4C12-B078-26CB1A3E4710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98F0D-2A73-4893-BBAC-183786957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965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5058-3560-4C12-B078-26CB1A3E4710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98F0D-2A73-4893-BBAC-183786957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881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5058-3560-4C12-B078-26CB1A3E4710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98F0D-2A73-4893-BBAC-183786957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577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5058-3560-4C12-B078-26CB1A3E4710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98F0D-2A73-4893-BBAC-183786957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144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5058-3560-4C12-B078-26CB1A3E4710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98F0D-2A73-4893-BBAC-183786957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19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65058-3560-4C12-B078-26CB1A3E4710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98F0D-2A73-4893-BBAC-183786957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84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korchaginav\Desktop\ПукКарт\Pushkin_Card_Short_Guides_V2.0_small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645" y="12700"/>
            <a:ext cx="845071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329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1520" y="238691"/>
            <a:ext cx="8640960" cy="4666118"/>
          </a:xfrm>
          <a:prstGeom prst="roundRect">
            <a:avLst>
              <a:gd name="adj" fmla="val 79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03548" y="221171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Dela Gothic One" panose="00000500000000000000" pitchFamily="2" charset="-128"/>
                <a:ea typeface="Dela Gothic One" panose="00000500000000000000" pitchFamily="2" charset="-128"/>
              </a:rPr>
              <a:t>Приглашаем коллег из </a:t>
            </a:r>
            <a:r>
              <a:rPr lang="ru-RU" dirty="0">
                <a:solidFill>
                  <a:srgbClr val="FF018F"/>
                </a:solidFill>
                <a:latin typeface="Dela Gothic One" panose="00000500000000000000" pitchFamily="2" charset="-128"/>
                <a:ea typeface="Dela Gothic One" panose="00000500000000000000" pitchFamily="2" charset="-128"/>
              </a:rPr>
              <a:t>сферы образования </a:t>
            </a:r>
            <a:r>
              <a:rPr lang="ru-RU" dirty="0">
                <a:latin typeface="Dela Gothic One" panose="00000500000000000000" pitchFamily="2" charset="-128"/>
                <a:ea typeface="Dela Gothic One" panose="00000500000000000000" pitchFamily="2" charset="-128"/>
              </a:rPr>
              <a:t>к сотрудничеству в реализации инициативы Президента!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44058" y="310505"/>
            <a:ext cx="1653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Dela Gothic One" panose="00000500000000000000" pitchFamily="2" charset="-128"/>
                <a:ea typeface="Dela Gothic One" panose="00000500000000000000" pitchFamily="2" charset="-128"/>
                <a:cs typeface="Roboto" panose="02000000000000000000" pitchFamily="2" charset="0"/>
              </a:rPr>
              <a:t>Веди себя </a:t>
            </a:r>
          </a:p>
          <a:p>
            <a:r>
              <a:rPr lang="ru-RU" dirty="0">
                <a:solidFill>
                  <a:srgbClr val="32FF00"/>
                </a:solidFill>
                <a:latin typeface="Dela Gothic One" panose="00000500000000000000" pitchFamily="2" charset="-128"/>
                <a:ea typeface="Dela Gothic One" panose="00000500000000000000" pitchFamily="2" charset="-128"/>
                <a:cs typeface="Roboto" panose="02000000000000000000" pitchFamily="2" charset="0"/>
              </a:rPr>
              <a:t>культурно</a:t>
            </a:r>
            <a:endParaRPr lang="ru-RU" dirty="0">
              <a:solidFill>
                <a:srgbClr val="32FF00"/>
              </a:solidFill>
              <a:latin typeface="Dela Gothic One" panose="00000500000000000000" pitchFamily="2" charset="-128"/>
              <a:ea typeface="Dela Gothic One" panose="00000500000000000000" pitchFamily="2" charset="-128"/>
            </a:endParaRPr>
          </a:p>
        </p:txBody>
      </p:sp>
      <p:pic>
        <p:nvPicPr>
          <p:cNvPr id="6146" name="Picture 2" descr="C:\Users\korchaginav\Desktop\ПукКарт\Pushkin_Card_Short_Guides_V2.0_small(4)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782477"/>
            <a:ext cx="4752528" cy="236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383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1520" y="238691"/>
            <a:ext cx="8640960" cy="4666118"/>
          </a:xfrm>
          <a:prstGeom prst="roundRect">
            <a:avLst>
              <a:gd name="adj" fmla="val 79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4556" y="1257278"/>
            <a:ext cx="43559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Программа </a:t>
            </a:r>
            <a:r>
              <a:rPr lang="ru-RU" sz="1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«Пушкинская карта» </a:t>
            </a: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реализуется на территории Российской Федерации по инициативе Президента </a:t>
            </a:r>
            <a:r>
              <a:rPr lang="ru-RU" sz="14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В.В.Путина</a:t>
            </a: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Цель программы </a:t>
            </a: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дать каждому россиянину в возрасте от 14 до 22 лет возможность покупки билетов в учреждения культуры за счет средств федерального бюджета.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Общая задача </a:t>
            </a: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учреждений культуры и образовательных организаций на текущий момент – обеспечить получение «Пушкинской карты» </a:t>
            </a:r>
            <a:r>
              <a:rPr lang="ru-RU" sz="1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100% </a:t>
            </a: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молодых людей указанного возраста.  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306828" y="238691"/>
            <a:ext cx="0" cy="466611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058935" y="310505"/>
            <a:ext cx="1653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Dela Gothic One" panose="00000500000000000000" pitchFamily="2" charset="-128"/>
                <a:ea typeface="Dela Gothic One" panose="00000500000000000000" pitchFamily="2" charset="-128"/>
                <a:cs typeface="Roboto" panose="02000000000000000000" pitchFamily="2" charset="0"/>
              </a:rPr>
              <a:t>Веди себя </a:t>
            </a:r>
          </a:p>
          <a:p>
            <a:r>
              <a:rPr lang="ru-RU" dirty="0">
                <a:solidFill>
                  <a:srgbClr val="FF018F"/>
                </a:solidFill>
                <a:latin typeface="Dela Gothic One" panose="00000500000000000000" pitchFamily="2" charset="-128"/>
                <a:ea typeface="Dela Gothic One" panose="00000500000000000000" pitchFamily="2" charset="-128"/>
                <a:cs typeface="Roboto" panose="02000000000000000000" pitchFamily="2" charset="0"/>
              </a:rPr>
              <a:t>культурно</a:t>
            </a:r>
            <a:endParaRPr lang="ru-RU" dirty="0">
              <a:solidFill>
                <a:srgbClr val="FF018F"/>
              </a:solidFill>
              <a:latin typeface="Dela Gothic One" panose="00000500000000000000" pitchFamily="2" charset="-128"/>
              <a:ea typeface="Dela Gothic One" panose="00000500000000000000" pitchFamily="2" charset="-128"/>
            </a:endParaRPr>
          </a:p>
        </p:txBody>
      </p:sp>
      <p:pic>
        <p:nvPicPr>
          <p:cNvPr id="2052" name="Picture 4" descr="C:\Users\korchaginav\Desktop\ПукКарт\Pushkin_Card_Short_Guides_V2.0_small11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340" y="990796"/>
            <a:ext cx="3835400" cy="337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307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1520" y="238691"/>
            <a:ext cx="8640960" cy="4666118"/>
          </a:xfrm>
          <a:prstGeom prst="roundRect">
            <a:avLst>
              <a:gd name="adj" fmla="val 79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84168" y="387977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Dela Gothic One" panose="00000500000000000000" pitchFamily="2" charset="-128"/>
                <a:ea typeface="Dela Gothic One" panose="00000500000000000000" pitchFamily="2" charset="-128"/>
                <a:cs typeface="Roboto" panose="02000000000000000000" pitchFamily="2" charset="0"/>
              </a:rPr>
              <a:t>Веди себя </a:t>
            </a:r>
          </a:p>
          <a:p>
            <a:pPr algn="r"/>
            <a:r>
              <a:rPr lang="ru-RU" dirty="0">
                <a:solidFill>
                  <a:srgbClr val="32FF00"/>
                </a:solidFill>
                <a:latin typeface="Dela Gothic One" panose="00000500000000000000" pitchFamily="2" charset="-128"/>
                <a:ea typeface="Dela Gothic One" panose="00000500000000000000" pitchFamily="2" charset="-128"/>
                <a:cs typeface="Roboto" panose="02000000000000000000" pitchFamily="2" charset="0"/>
              </a:rPr>
              <a:t>в театр</a:t>
            </a:r>
            <a:endParaRPr lang="ru-RU" dirty="0">
              <a:solidFill>
                <a:srgbClr val="32FF00"/>
              </a:solidFill>
              <a:latin typeface="Dela Gothic One" panose="00000500000000000000" pitchFamily="2" charset="-128"/>
              <a:ea typeface="Dela Gothic One" panose="00000500000000000000" pitchFamily="2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1347613"/>
            <a:ext cx="4860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Dela Gothic One" panose="00000500000000000000" pitchFamily="2" charset="-128"/>
                <a:ea typeface="Dela Gothic One" panose="00000500000000000000" pitchFamily="2" charset="-128"/>
                <a:cs typeface="Roboto" panose="02000000000000000000" pitchFamily="2" charset="0"/>
              </a:rPr>
              <a:t>С «Пушкинской картой» </a:t>
            </a:r>
          </a:p>
          <a:p>
            <a:pPr algn="ctr"/>
            <a:r>
              <a:rPr lang="ru-RU" sz="2400" b="1" dirty="0">
                <a:latin typeface="Dela Gothic One" panose="00000500000000000000" pitchFamily="2" charset="-128"/>
                <a:ea typeface="Dela Gothic One" panose="00000500000000000000" pitchFamily="2" charset="-128"/>
                <a:cs typeface="Roboto" panose="02000000000000000000" pitchFamily="2" charset="0"/>
              </a:rPr>
              <a:t>можно посетить</a:t>
            </a:r>
            <a:r>
              <a:rPr lang="en-US" sz="2400" b="1" dirty="0">
                <a:latin typeface="Dela Gothic One" panose="00000500000000000000" pitchFamily="2" charset="-128"/>
                <a:ea typeface="Dela Gothic One" panose="00000500000000000000" pitchFamily="2" charset="-128"/>
                <a:cs typeface="Roboto" panose="02000000000000000000" pitchFamily="2" charset="0"/>
              </a:rPr>
              <a:t> </a:t>
            </a:r>
            <a:r>
              <a:rPr lang="ru-RU" sz="2400" b="1" dirty="0">
                <a:latin typeface="Dela Gothic One" panose="00000500000000000000" pitchFamily="2" charset="-128"/>
                <a:ea typeface="Dela Gothic One" panose="00000500000000000000" pitchFamily="2" charset="-128"/>
                <a:cs typeface="Roboto" panose="02000000000000000000" pitchFamily="2" charset="0"/>
              </a:rPr>
              <a:t>: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38881" y="2395361"/>
            <a:ext cx="39100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Clr>
                <a:srgbClr val="FF018F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учреждения своего региона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321982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buClr>
                <a:srgbClr val="FF018F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учреждения любого другого региона Российской Федерации</a:t>
            </a:r>
          </a:p>
        </p:txBody>
      </p:sp>
      <p:pic>
        <p:nvPicPr>
          <p:cNvPr id="3076" name="Picture 4" descr="C:\Users\korchaginav\Desktop\ПукКарт\Pushkin_Card_Short_Guides_V2.0_small(3)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796030"/>
            <a:ext cx="3384376" cy="410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383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1520" y="238691"/>
            <a:ext cx="8640960" cy="4666118"/>
          </a:xfrm>
          <a:prstGeom prst="roundRect">
            <a:avLst>
              <a:gd name="adj" fmla="val 79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63888" y="1635646"/>
            <a:ext cx="535525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Dela Gothic One" panose="00000500000000000000" pitchFamily="2" charset="-128"/>
                <a:ea typeface="Dela Gothic One" panose="00000500000000000000" pitchFamily="2" charset="-128"/>
              </a:rPr>
              <a:t>Номинал карты в 2022 году</a:t>
            </a:r>
          </a:p>
          <a:p>
            <a:endParaRPr lang="ru-RU" dirty="0"/>
          </a:p>
          <a:p>
            <a:pPr algn="ctr"/>
            <a:r>
              <a:rPr lang="ru-RU" sz="2400" b="1" dirty="0">
                <a:solidFill>
                  <a:srgbClr val="FF018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5 000 ₽</a:t>
            </a:r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2 000 рублей можно потратить на посещение кинопоказов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84168" y="238691"/>
            <a:ext cx="24769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>
                <a:latin typeface="Dela Gothic One" panose="00000500000000000000" pitchFamily="2" charset="-128"/>
                <a:ea typeface="Dela Gothic One" panose="00000500000000000000" pitchFamily="2" charset="-128"/>
                <a:cs typeface="Roboto" panose="02000000000000000000" pitchFamily="2" charset="0"/>
              </a:rPr>
              <a:t>За кино платить </a:t>
            </a:r>
          </a:p>
          <a:p>
            <a:pPr algn="r"/>
            <a:r>
              <a:rPr lang="ru-RU" dirty="0">
                <a:solidFill>
                  <a:srgbClr val="32FF00"/>
                </a:solidFill>
                <a:latin typeface="Dela Gothic One" panose="00000500000000000000" pitchFamily="2" charset="-128"/>
                <a:ea typeface="Dela Gothic One" panose="00000500000000000000" pitchFamily="2" charset="-128"/>
                <a:cs typeface="Roboto" panose="02000000000000000000" pitchFamily="2" charset="0"/>
              </a:rPr>
              <a:t>будет Пушкин</a:t>
            </a:r>
          </a:p>
        </p:txBody>
      </p:sp>
      <p:pic>
        <p:nvPicPr>
          <p:cNvPr id="6" name="Picture 3" descr="C:\Users\korchaginav\Desktop\ПукКарт\Pushkin_Card_Short_Guides_V2.0_small(1)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843558"/>
            <a:ext cx="3743449" cy="373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383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1520" y="238691"/>
            <a:ext cx="8640960" cy="4666118"/>
          </a:xfrm>
          <a:prstGeom prst="roundRect">
            <a:avLst>
              <a:gd name="adj" fmla="val 79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68554" y="1520374"/>
            <a:ext cx="6542796" cy="2911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500"/>
              </a:spcAft>
            </a:pPr>
            <a:r>
              <a:rPr lang="ru-RU" b="1" dirty="0">
                <a:latin typeface="Dela Gothic One" panose="00000500000000000000" pitchFamily="2" charset="-128"/>
                <a:ea typeface="Dela Gothic One" panose="00000500000000000000" pitchFamily="2" charset="-128"/>
              </a:rPr>
              <a:t>УСЛОВИЯ ОФОРМЛЕНИЯ КАРТЫ:</a:t>
            </a:r>
            <a:endParaRPr lang="ru-RU" dirty="0">
              <a:latin typeface="Dela Gothic One" panose="00000500000000000000" pitchFamily="2" charset="-128"/>
              <a:ea typeface="Dela Gothic One" panose="00000500000000000000" pitchFamily="2" charset="-128"/>
            </a:endParaRPr>
          </a:p>
          <a:p>
            <a:pPr marL="285750" indent="-285750" algn="just">
              <a:spcAft>
                <a:spcPts val="1000"/>
              </a:spcAft>
              <a:buClr>
                <a:srgbClr val="32FF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Гражданство РФ </a:t>
            </a:r>
          </a:p>
          <a:p>
            <a:pPr marL="285750" indent="-285750" algn="just">
              <a:spcAft>
                <a:spcPts val="1000"/>
              </a:spcAft>
              <a:buClr>
                <a:srgbClr val="32FF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Возраст – от 14 до 22 лет включительно</a:t>
            </a:r>
          </a:p>
          <a:p>
            <a:pPr marL="285750" indent="-285750" algn="just">
              <a:buClr>
                <a:srgbClr val="32FF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Наличие подтвержденной учетной записи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портале «</a:t>
            </a:r>
            <a:r>
              <a:rPr lang="ru-RU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Госуслуги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 либо упрощенная идентификация на стороне Банка</a:t>
            </a:r>
          </a:p>
          <a:p>
            <a:pPr algn="just"/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 достижении возраста 23 года лимит по карте автоматически обнуляется с закрытием карты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2721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solidFill>
                  <a:srgbClr val="FF018F"/>
                </a:solidFill>
                <a:latin typeface="Dela Gothic One" panose="00000500000000000000" pitchFamily="2" charset="-128"/>
                <a:ea typeface="Dela Gothic One" panose="00000500000000000000" pitchFamily="2" charset="-128"/>
                <a:cs typeface="Roboto" panose="02000000000000000000" pitchFamily="2" charset="0"/>
              </a:rPr>
              <a:t>Сентябрь</a:t>
            </a:r>
            <a:r>
              <a:rPr lang="ru-RU" dirty="0">
                <a:latin typeface="Dela Gothic One" panose="00000500000000000000" pitchFamily="2" charset="-128"/>
                <a:ea typeface="Dela Gothic One" panose="00000500000000000000" pitchFamily="2" charset="-128"/>
                <a:cs typeface="Roboto" panose="02000000000000000000" pitchFamily="2" charset="0"/>
              </a:rPr>
              <a:t> уж наступил, </a:t>
            </a:r>
          </a:p>
          <a:p>
            <a:pPr algn="r"/>
            <a:r>
              <a:rPr lang="ru-RU" dirty="0">
                <a:latin typeface="Dela Gothic One" panose="00000500000000000000" pitchFamily="2" charset="-128"/>
                <a:ea typeface="Dela Gothic One" panose="00000500000000000000" pitchFamily="2" charset="-128"/>
                <a:cs typeface="Roboto" panose="02000000000000000000" pitchFamily="2" charset="0"/>
              </a:rPr>
              <a:t>а ты еще не оформил Пушкинскую карту?!</a:t>
            </a:r>
          </a:p>
        </p:txBody>
      </p:sp>
      <p:pic>
        <p:nvPicPr>
          <p:cNvPr id="4098" name="Picture 2" descr="C:\Users\korchaginav\Desktop\ПукКарт\Pushkin_Card_Short_Guides_V2.0_small(10)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46278" y="1996643"/>
            <a:ext cx="1046162" cy="290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383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1520" y="238691"/>
            <a:ext cx="8640960" cy="4666118"/>
          </a:xfrm>
          <a:prstGeom prst="roundRect">
            <a:avLst>
              <a:gd name="adj" fmla="val 79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26295" y="1419622"/>
            <a:ext cx="7452320" cy="3029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b="1" dirty="0">
                <a:latin typeface="Dela Gothic One" panose="00000500000000000000" pitchFamily="2" charset="-128"/>
                <a:ea typeface="Dela Gothic One" panose="00000500000000000000" pitchFamily="2" charset="-128"/>
              </a:rPr>
              <a:t>КЛИЕНТСКИЙ ПУТЬ ДЕРЖАТЕЛЯ КАРТЫ:</a:t>
            </a:r>
            <a:endParaRPr lang="ru-RU" dirty="0">
              <a:latin typeface="Dela Gothic One" panose="00000500000000000000" pitchFamily="2" charset="-128"/>
              <a:ea typeface="Dela Gothic One" panose="00000500000000000000" pitchFamily="2" charset="-128"/>
            </a:endParaRPr>
          </a:p>
          <a:p>
            <a:pPr>
              <a:spcAft>
                <a:spcPts val="500"/>
              </a:spcAft>
            </a:pPr>
            <a:r>
              <a:rPr lang="ru-RU" sz="15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Регистрируется в приложении (</a:t>
            </a:r>
            <a:r>
              <a:rPr lang="ru-RU" sz="15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Госуслуги.Культура</a:t>
            </a:r>
            <a:r>
              <a:rPr lang="ru-RU" sz="15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 Почта Банк Онлайн)</a:t>
            </a:r>
          </a:p>
          <a:p>
            <a:pPr>
              <a:spcAft>
                <a:spcPts val="500"/>
              </a:spcAft>
            </a:pPr>
            <a:r>
              <a:rPr lang="ru-RU" sz="15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 Запрашивает оформление «Пушкинской карты» в банке-участнике</a:t>
            </a:r>
          </a:p>
          <a:p>
            <a:pPr>
              <a:spcAft>
                <a:spcPts val="500"/>
              </a:spcAft>
            </a:pPr>
            <a:r>
              <a:rPr lang="ru-RU" sz="15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</a:t>
            </a:r>
            <a:r>
              <a:rPr lang="en-US" sz="15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5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Идентифицируется через «</a:t>
            </a:r>
            <a:r>
              <a:rPr lang="ru-RU" sz="15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Госуслуги</a:t>
            </a:r>
            <a:r>
              <a:rPr lang="ru-RU" sz="15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</a:t>
            </a:r>
          </a:p>
          <a:p>
            <a:pPr>
              <a:spcAft>
                <a:spcPts val="500"/>
              </a:spcAft>
            </a:pPr>
            <a:r>
              <a:rPr lang="ru-RU" sz="15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</a:t>
            </a:r>
            <a:r>
              <a:rPr lang="en-US" sz="15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5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Подписывает документы на получение «Пушкинской карты», фотографируется</a:t>
            </a:r>
          </a:p>
          <a:p>
            <a:pPr>
              <a:spcAft>
                <a:spcPts val="500"/>
              </a:spcAft>
            </a:pPr>
            <a:r>
              <a:rPr lang="ru-RU" sz="15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 Получает виртуальную или пластиковую «Пушкинскую карту»</a:t>
            </a:r>
          </a:p>
          <a:p>
            <a:pPr>
              <a:spcAft>
                <a:spcPts val="500"/>
              </a:spcAft>
            </a:pPr>
            <a:r>
              <a:rPr lang="ru-RU" sz="15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 Заходит на афишу на сайте </a:t>
            </a:r>
            <a:r>
              <a:rPr lang="ru-RU" sz="15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Культура.РФ</a:t>
            </a:r>
            <a:r>
              <a:rPr lang="en-US" sz="15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5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или учреждения культуры-участника программы и  выбирает мероприятие:</a:t>
            </a:r>
          </a:p>
          <a:p>
            <a:pPr>
              <a:spcAft>
                <a:spcPts val="500"/>
              </a:spcAft>
            </a:pPr>
            <a:r>
              <a:rPr lang="ru-RU" sz="15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7.Оплачивает покупку на сайте или в кассе с помощью «Пушкинской карты»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2721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solidFill>
                  <a:srgbClr val="FF018F"/>
                </a:solidFill>
                <a:latin typeface="Dela Gothic One" panose="00000500000000000000" pitchFamily="2" charset="-128"/>
                <a:ea typeface="Dela Gothic One" panose="00000500000000000000" pitchFamily="2" charset="-128"/>
                <a:cs typeface="Roboto" panose="02000000000000000000" pitchFamily="2" charset="0"/>
              </a:rPr>
              <a:t>Сентябрь</a:t>
            </a:r>
            <a:r>
              <a:rPr lang="ru-RU" dirty="0">
                <a:latin typeface="Dela Gothic One" panose="00000500000000000000" pitchFamily="2" charset="-128"/>
                <a:ea typeface="Dela Gothic One" panose="00000500000000000000" pitchFamily="2" charset="-128"/>
                <a:cs typeface="Roboto" panose="02000000000000000000" pitchFamily="2" charset="0"/>
              </a:rPr>
              <a:t> уж наступил, </a:t>
            </a:r>
          </a:p>
          <a:p>
            <a:pPr algn="r"/>
            <a:r>
              <a:rPr lang="ru-RU" dirty="0">
                <a:latin typeface="Dela Gothic One" panose="00000500000000000000" pitchFamily="2" charset="-128"/>
                <a:ea typeface="Dela Gothic One" panose="00000500000000000000" pitchFamily="2" charset="-128"/>
                <a:cs typeface="Roboto" panose="02000000000000000000" pitchFamily="2" charset="0"/>
              </a:rPr>
              <a:t>а ты еще не оформил Пушкинскую карту?!</a:t>
            </a:r>
          </a:p>
        </p:txBody>
      </p:sp>
      <p:pic>
        <p:nvPicPr>
          <p:cNvPr id="5123" name="Picture 3" descr="C:\Users\korchaginav\Desktop\ПукКарт\Pushkin_Card_Short_Guides_V2.0_small(11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44159"/>
            <a:ext cx="1374775" cy="266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383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1520" y="261230"/>
            <a:ext cx="8640960" cy="4666118"/>
          </a:xfrm>
          <a:prstGeom prst="roundRect">
            <a:avLst>
              <a:gd name="adj" fmla="val 79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270088"/>
            <a:ext cx="6192688" cy="2713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dirty="0">
                <a:latin typeface="Dela Gothic One" panose="00000500000000000000" pitchFamily="2" charset="-128"/>
                <a:ea typeface="Dela Gothic One" panose="00000500000000000000" pitchFamily="2" charset="-128"/>
              </a:rPr>
              <a:t>По «Пушкинской карте» можно посетить:</a:t>
            </a: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государственные, муниципальные, частные учреждения культуры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театры, концертные залы, филармонии, музеи, галереи, выставочные залы, кинотеатры, библиотеки, образовательное учреждения</a:t>
            </a: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Самаре, Тольятти, Новокуйбышевске, Сызрани, Похвистнево, </a:t>
            </a:r>
            <a:r>
              <a:rPr lang="ru-RU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Кинеле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Отрадном,  Октябрьске, Чапаевске, Жигулевске, Борском, Безенчуке, Нефтегорске, Клявлино, Хворостянке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22340" y="2612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latin typeface="Dela Gothic One" panose="00000500000000000000" pitchFamily="2" charset="-128"/>
                <a:ea typeface="Dela Gothic One" panose="00000500000000000000" pitchFamily="2" charset="-128"/>
                <a:cs typeface="Roboto" panose="02000000000000000000" pitchFamily="2" charset="0"/>
              </a:rPr>
              <a:t>Тратишь деньги с этой карты </a:t>
            </a:r>
          </a:p>
          <a:p>
            <a:pPr algn="r"/>
            <a:r>
              <a:rPr lang="ru-RU" dirty="0">
                <a:solidFill>
                  <a:srgbClr val="FF018F"/>
                </a:solidFill>
                <a:latin typeface="Dela Gothic One" panose="00000500000000000000" pitchFamily="2" charset="-128"/>
                <a:ea typeface="Dela Gothic One" panose="00000500000000000000" pitchFamily="2" charset="-128"/>
                <a:cs typeface="Roboto" panose="02000000000000000000" pitchFamily="2" charset="0"/>
              </a:rPr>
              <a:t>– становишься богаче</a:t>
            </a:r>
          </a:p>
        </p:txBody>
      </p:sp>
      <p:pic>
        <p:nvPicPr>
          <p:cNvPr id="7170" name="Picture 2" descr="C:\Users\korchaginav\Desktop\ПукКарт\Pushkin_Card_Short_Guides_V2.0_small(1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7843" y="1320182"/>
            <a:ext cx="2334637" cy="276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383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1520" y="238691"/>
            <a:ext cx="8640960" cy="4666118"/>
          </a:xfrm>
          <a:prstGeom prst="roundRect">
            <a:avLst>
              <a:gd name="adj" fmla="val 79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339752" y="1331248"/>
            <a:ext cx="612068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dirty="0">
                <a:latin typeface="Dela Gothic One" panose="00000500000000000000" pitchFamily="2" charset="-128"/>
                <a:ea typeface="Dela Gothic One" panose="00000500000000000000" pitchFamily="2" charset="-128"/>
                <a:cs typeface="Roboto" panose="02000000000000000000" pitchFamily="2" charset="0"/>
              </a:rPr>
              <a:t>Среди учреждений-участников программы для школьников особо рекомендованы с образовательным уклоном:</a:t>
            </a:r>
          </a:p>
          <a:p>
            <a:pPr marL="285750" indent="-285750" algn="just">
              <a:spcAft>
                <a:spcPts val="700"/>
              </a:spcAft>
              <a:buClr>
                <a:srgbClr val="FF018F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Исторический парк «Россия – моя история» (Самара)</a:t>
            </a:r>
          </a:p>
          <a:p>
            <a:pPr marL="285750" indent="-285750" algn="just">
              <a:spcAft>
                <a:spcPts val="700"/>
              </a:spcAft>
              <a:buClr>
                <a:srgbClr val="FF018F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Парковый комплекс истории техники </a:t>
            </a:r>
            <a:b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им. К.Г. Сахарова (Тольятти)</a:t>
            </a:r>
          </a:p>
          <a:p>
            <a:pPr marL="285750" indent="-285750" algn="just">
              <a:spcAft>
                <a:spcPts val="700"/>
              </a:spcAft>
              <a:buClr>
                <a:srgbClr val="FF018F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процессе подключения Этнокультурный комплекс «Парк дружбы народов» (ЖК «Волгарь»)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82685" y="336685"/>
            <a:ext cx="16690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Dela Gothic One" panose="00000500000000000000" pitchFamily="2" charset="-128"/>
                <a:ea typeface="Dela Gothic One" panose="00000500000000000000" pitchFamily="2" charset="-128"/>
                <a:cs typeface="Roboto" panose="02000000000000000000" pitchFamily="2" charset="0"/>
              </a:rPr>
              <a:t>Веди себя </a:t>
            </a:r>
          </a:p>
          <a:p>
            <a:pPr algn="r"/>
            <a:r>
              <a:rPr lang="ru-RU" dirty="0">
                <a:solidFill>
                  <a:srgbClr val="FF018F"/>
                </a:solidFill>
                <a:latin typeface="Dela Gothic One" panose="00000500000000000000" pitchFamily="2" charset="-128"/>
                <a:ea typeface="Dela Gothic One" panose="00000500000000000000" pitchFamily="2" charset="-128"/>
                <a:cs typeface="Roboto" panose="02000000000000000000" pitchFamily="2" charset="0"/>
              </a:rPr>
              <a:t>в музей</a:t>
            </a:r>
          </a:p>
        </p:txBody>
      </p:sp>
      <p:pic>
        <p:nvPicPr>
          <p:cNvPr id="6" name="Picture 2" descr="C:\Users\korchaginav\Desktop\ПукКарт\Pushkin_Card_Short_Guides_V2.0_small(16)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2475934"/>
            <a:ext cx="1408113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383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1520" y="238691"/>
            <a:ext cx="8640960" cy="4666118"/>
          </a:xfrm>
          <a:prstGeom prst="roundRect">
            <a:avLst>
              <a:gd name="adj" fmla="val 79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067944" y="1836323"/>
            <a:ext cx="4752528" cy="1669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500"/>
              </a:spcAft>
            </a:pPr>
            <a:r>
              <a:rPr lang="ru-RU" dirty="0">
                <a:latin typeface="Dela Gothic One" panose="00000500000000000000" pitchFamily="2" charset="-128"/>
                <a:ea typeface="Dela Gothic One" panose="00000500000000000000" pitchFamily="2" charset="-128"/>
                <a:cs typeface="Roboto" panose="02000000000000000000" pitchFamily="2" charset="0"/>
              </a:rPr>
              <a:t>До конца </a:t>
            </a:r>
            <a:r>
              <a:rPr lang="ru-RU" dirty="0">
                <a:solidFill>
                  <a:srgbClr val="FF018F"/>
                </a:solidFill>
                <a:latin typeface="Dela Gothic One" panose="00000500000000000000" pitchFamily="2" charset="-128"/>
                <a:ea typeface="Dela Gothic One" panose="00000500000000000000" pitchFamily="2" charset="-128"/>
                <a:cs typeface="Roboto" panose="02000000000000000000" pitchFamily="2" charset="0"/>
              </a:rPr>
              <a:t>2022</a:t>
            </a:r>
            <a:r>
              <a:rPr lang="ru-RU" dirty="0">
                <a:latin typeface="Dela Gothic One" panose="00000500000000000000" pitchFamily="2" charset="-128"/>
                <a:ea typeface="Dela Gothic One" panose="00000500000000000000" pitchFamily="2" charset="-128"/>
                <a:cs typeface="Roboto" panose="02000000000000000000" pitchFamily="2" charset="0"/>
              </a:rPr>
              <a:t> года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планируется подключение музеев и домов культуры (городских и районных) большинства муниципальных образований Самарской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22340" y="26123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latin typeface="Dela Gothic One" panose="00000500000000000000" pitchFamily="2" charset="-128"/>
                <a:ea typeface="Dela Gothic One" panose="00000500000000000000" pitchFamily="2" charset="-128"/>
                <a:cs typeface="Roboto" panose="02000000000000000000" pitchFamily="2" charset="0"/>
              </a:rPr>
              <a:t>Тратишь деньги с этой карты </a:t>
            </a:r>
          </a:p>
          <a:p>
            <a:pPr algn="r"/>
            <a:r>
              <a:rPr lang="ru-RU" dirty="0">
                <a:solidFill>
                  <a:srgbClr val="0432FF"/>
                </a:solidFill>
                <a:latin typeface="Dela Gothic One" panose="00000500000000000000" pitchFamily="2" charset="-128"/>
                <a:ea typeface="Dela Gothic One" panose="00000500000000000000" pitchFamily="2" charset="-128"/>
                <a:cs typeface="Roboto" panose="02000000000000000000" pitchFamily="2" charset="0"/>
              </a:rPr>
              <a:t>– становишься богаче</a:t>
            </a:r>
          </a:p>
        </p:txBody>
      </p:sp>
      <p:pic>
        <p:nvPicPr>
          <p:cNvPr id="8197" name="Picture 5" descr="C:\Users\korchaginav\Desktop\ПукКарт\Pushkin_Card_Short_Guides_V2.0_small(2)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45166"/>
            <a:ext cx="4104456" cy="465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3836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446</Words>
  <Application>Microsoft Macintosh PowerPoint</Application>
  <PresentationFormat>Экран (16:9)</PresentationFormat>
  <Paragraphs>58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Dela Gothic One</vt:lpstr>
      <vt:lpstr>Roboto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pinkman</dc:creator>
  <cp:lastModifiedBy>Виктор Акопьян</cp:lastModifiedBy>
  <cp:revision>30</cp:revision>
  <dcterms:created xsi:type="dcterms:W3CDTF">2022-08-17T17:15:59Z</dcterms:created>
  <dcterms:modified xsi:type="dcterms:W3CDTF">2022-08-18T17:32:02Z</dcterms:modified>
</cp:coreProperties>
</file>