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8" r:id="rId2"/>
    <p:sldId id="276" r:id="rId3"/>
    <p:sldId id="259" r:id="rId4"/>
    <p:sldId id="256" r:id="rId5"/>
    <p:sldId id="257" r:id="rId6"/>
    <p:sldId id="277" r:id="rId7"/>
    <p:sldId id="260" r:id="rId8"/>
    <p:sldId id="264" r:id="rId9"/>
    <p:sldId id="284" r:id="rId10"/>
    <p:sldId id="279" r:id="rId11"/>
    <p:sldId id="266" r:id="rId12"/>
    <p:sldId id="280" r:id="rId13"/>
    <p:sldId id="261" r:id="rId14"/>
    <p:sldId id="262" r:id="rId15"/>
    <p:sldId id="263" r:id="rId16"/>
    <p:sldId id="267" r:id="rId17"/>
    <p:sldId id="268" r:id="rId18"/>
    <p:sldId id="269" r:id="rId19"/>
    <p:sldId id="281" r:id="rId20"/>
    <p:sldId id="273" r:id="rId21"/>
    <p:sldId id="282" r:id="rId22"/>
    <p:sldId id="285" r:id="rId23"/>
    <p:sldId id="286" r:id="rId24"/>
    <p:sldId id="287" r:id="rId25"/>
    <p:sldId id="288" r:id="rId26"/>
    <p:sldId id="289" r:id="rId27"/>
    <p:sldId id="275" r:id="rId28"/>
    <p:sldId id="27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2B4F1-5CCF-40D9-86E1-FA31C08EB422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E5DA-7C73-46EE-A0DE-1C9E30760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6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CE5DA-7C73-46EE-A0DE-1C9E307601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2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/>
          <a:lstStyle/>
          <a:p>
            <a:r>
              <a:rPr lang="ru-RU" dirty="0" smtClean="0"/>
              <a:t>Экспресс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19600" y="4953000"/>
            <a:ext cx="2514600" cy="1371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/>
          <a:lstStyle/>
          <a:p>
            <a:r>
              <a:rPr lang="ru-RU" dirty="0" smtClean="0"/>
              <a:t>«Вопросы и ответы»</a:t>
            </a: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Назовите выделенные слова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Что</a:t>
            </a:r>
            <a:r>
              <a:rPr lang="ru-RU" dirty="0" smtClean="0"/>
              <a:t> </a:t>
            </a:r>
            <a:r>
              <a:rPr lang="ru-RU" dirty="0"/>
              <a:t>я вижу ?</a:t>
            </a:r>
          </a:p>
          <a:p>
            <a:pPr marL="0" indent="0">
              <a:buNone/>
            </a:pPr>
            <a:r>
              <a:rPr lang="ru-RU" dirty="0" smtClean="0"/>
              <a:t>-Вижу </a:t>
            </a:r>
            <a:r>
              <a:rPr lang="ru-RU" dirty="0"/>
              <a:t>поезд.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Кто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вагонах?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Пассажиры.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Ну 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сколько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же вагонов?</a:t>
            </a:r>
          </a:p>
          <a:p>
            <a:pPr marL="0" indent="0">
              <a:buNone/>
            </a:pPr>
            <a:r>
              <a:rPr lang="ru-RU" dirty="0"/>
              <a:t>- А вагонов – ровно три.</a:t>
            </a:r>
          </a:p>
          <a:p>
            <a:pPr marL="0" indent="0">
              <a:buNone/>
            </a:pPr>
            <a:r>
              <a:rPr lang="ru-RU" dirty="0"/>
              <a:t>- А </a:t>
            </a:r>
            <a:r>
              <a:rPr lang="ru-RU" b="1" dirty="0">
                <a:solidFill>
                  <a:srgbClr val="FF0000"/>
                </a:solidFill>
              </a:rPr>
              <a:t>какие</a:t>
            </a:r>
            <a:r>
              <a:rPr lang="ru-RU" dirty="0"/>
              <a:t> те вагоны?</a:t>
            </a:r>
          </a:p>
          <a:p>
            <a:pPr marL="0" indent="0">
              <a:buNone/>
            </a:pPr>
            <a:r>
              <a:rPr lang="ru-RU" dirty="0"/>
              <a:t>- Да уютные вполне.</a:t>
            </a:r>
          </a:p>
          <a:p>
            <a:pPr marL="0" indent="0">
              <a:buNone/>
            </a:pPr>
            <a:r>
              <a:rPr lang="ru-RU" dirty="0"/>
              <a:t>- А </a:t>
            </a:r>
            <a:r>
              <a:rPr lang="ru-RU" b="1" dirty="0">
                <a:solidFill>
                  <a:srgbClr val="FF0000"/>
                </a:solidFill>
              </a:rPr>
              <a:t>который</a:t>
            </a:r>
            <a:r>
              <a:rPr lang="ru-RU" b="1" dirty="0"/>
              <a:t> </a:t>
            </a:r>
            <a:r>
              <a:rPr lang="ru-RU" dirty="0"/>
              <a:t>час, ребята?</a:t>
            </a:r>
          </a:p>
          <a:p>
            <a:pPr marL="0" indent="0">
              <a:buNone/>
            </a:pPr>
            <a:r>
              <a:rPr lang="ru-RU" dirty="0"/>
              <a:t>- Вот сейчас – девятый час.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>
                <a:solidFill>
                  <a:srgbClr val="FF0000"/>
                </a:solidFill>
              </a:rPr>
              <a:t>Чей</a:t>
            </a:r>
            <a:r>
              <a:rPr lang="ru-RU" dirty="0"/>
              <a:t> малыш один в вагоне?</a:t>
            </a:r>
          </a:p>
          <a:p>
            <a:pPr marL="0" indent="0">
              <a:buNone/>
            </a:pPr>
            <a:r>
              <a:rPr lang="ru-RU" dirty="0"/>
              <a:t>- Не один он – с мамой едет.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>
                <a:solidFill>
                  <a:srgbClr val="FF0000"/>
                </a:solidFill>
              </a:rPr>
              <a:t>Какова</a:t>
            </a:r>
            <a:r>
              <a:rPr lang="ru-RU" b="1" dirty="0"/>
              <a:t> </a:t>
            </a:r>
            <a:r>
              <a:rPr lang="ru-RU" dirty="0"/>
              <a:t>же цель поездки?</a:t>
            </a:r>
          </a:p>
          <a:p>
            <a:pPr marL="0" indent="0">
              <a:buNone/>
            </a:pPr>
            <a:r>
              <a:rPr lang="ru-RU" dirty="0"/>
              <a:t>- Интересное  узнать!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7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/>
          <a:lstStyle/>
          <a:p>
            <a:r>
              <a:rPr lang="ru-RU" dirty="0" smtClean="0"/>
              <a:t>«Новые знания»</a:t>
            </a: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0030315"/>
              </p:ext>
            </p:extLst>
          </p:nvPr>
        </p:nvGraphicFramePr>
        <p:xfrm>
          <a:off x="304800" y="1600200"/>
          <a:ext cx="8686800" cy="50292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85870"/>
                <a:gridCol w="3084839"/>
                <a:gridCol w="2516091"/>
              </a:tblGrid>
              <a:tr h="1330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Часть речи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Вопрос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52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Существительное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(м.п. - род, число, падеж)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Кто?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Что?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– не изменяются по родам и числам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Пассажиры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Поезд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09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Прилагательное (м.п. - род, число, падеж)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Каков?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Уютный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Интересен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36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Числительное (м.п. - род, число, падеж)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Сколько?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Который?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шестой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6905987"/>
              </p:ext>
            </p:extLst>
          </p:nvPr>
        </p:nvGraphicFramePr>
        <p:xfrm>
          <a:off x="304800" y="1524002"/>
          <a:ext cx="8534400" cy="51054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71508"/>
                <a:gridCol w="3601494"/>
                <a:gridCol w="3561398"/>
              </a:tblGrid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Падеж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Прилагательное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Местоимение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Им.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Птичий (пух)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Чей (голос)?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Род.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Птич</a:t>
                      </a:r>
                      <a:r>
                        <a:rPr lang="ru-RU" sz="2000" u="sng" dirty="0">
                          <a:effectLst/>
                        </a:rPr>
                        <a:t>ь</a:t>
                      </a:r>
                      <a:r>
                        <a:rPr lang="ru-RU" sz="2000" dirty="0">
                          <a:effectLst/>
                        </a:rPr>
                        <a:t>его (пуха)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</a:t>
                      </a:r>
                      <a:r>
                        <a:rPr lang="ru-RU" sz="2000" u="sng" dirty="0">
                          <a:effectLst/>
                        </a:rPr>
                        <a:t>ь</a:t>
                      </a:r>
                      <a:r>
                        <a:rPr lang="ru-RU" sz="2000" dirty="0">
                          <a:effectLst/>
                        </a:rPr>
                        <a:t>его (голоса)?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Дат.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Птич</a:t>
                      </a:r>
                      <a:r>
                        <a:rPr lang="ru-RU" sz="2000" u="sng">
                          <a:effectLst/>
                        </a:rPr>
                        <a:t>ь</a:t>
                      </a:r>
                      <a:r>
                        <a:rPr lang="ru-RU" sz="2000">
                          <a:effectLst/>
                        </a:rPr>
                        <a:t>ему (пуху)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</a:t>
                      </a:r>
                      <a:r>
                        <a:rPr lang="ru-RU" sz="2000" u="sng" dirty="0">
                          <a:effectLst/>
                        </a:rPr>
                        <a:t>ь</a:t>
                      </a:r>
                      <a:r>
                        <a:rPr lang="ru-RU" sz="2000" dirty="0">
                          <a:effectLst/>
                        </a:rPr>
                        <a:t>ему (голосу)?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Вин.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Птичий (пух)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Чей (голос)?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Тв.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Птич</a:t>
                      </a:r>
                      <a:r>
                        <a:rPr lang="ru-RU" sz="2000" u="sng">
                          <a:effectLst/>
                        </a:rPr>
                        <a:t>ь</a:t>
                      </a:r>
                      <a:r>
                        <a:rPr lang="ru-RU" sz="2000">
                          <a:effectLst/>
                        </a:rPr>
                        <a:t>им (пухом)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</a:t>
                      </a:r>
                      <a:r>
                        <a:rPr lang="ru-RU" sz="2000" u="sng" dirty="0">
                          <a:effectLst/>
                        </a:rPr>
                        <a:t>ь</a:t>
                      </a:r>
                      <a:r>
                        <a:rPr lang="ru-RU" sz="2000" dirty="0">
                          <a:effectLst/>
                        </a:rPr>
                        <a:t>им (голосом)?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Предл.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 птич</a:t>
                      </a:r>
                      <a:r>
                        <a:rPr lang="ru-RU" sz="2000" u="sng">
                          <a:effectLst/>
                        </a:rPr>
                        <a:t>ь</a:t>
                      </a:r>
                      <a:r>
                        <a:rPr lang="ru-RU" sz="2000">
                          <a:effectLst/>
                        </a:rPr>
                        <a:t>ем (пухе)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 ч</a:t>
                      </a:r>
                      <a:r>
                        <a:rPr lang="ru-RU" sz="2000" u="sng" dirty="0">
                          <a:effectLst/>
                        </a:rPr>
                        <a:t>ь</a:t>
                      </a:r>
                      <a:r>
                        <a:rPr lang="ru-RU" sz="2000" dirty="0">
                          <a:effectLst/>
                        </a:rPr>
                        <a:t>ём (голосе)?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1693464"/>
              </p:ext>
            </p:extLst>
          </p:nvPr>
        </p:nvGraphicFramePr>
        <p:xfrm>
          <a:off x="457198" y="1524000"/>
          <a:ext cx="8001001" cy="41909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01850"/>
                <a:gridCol w="2776148"/>
                <a:gridCol w="1734360"/>
                <a:gridCol w="1588643"/>
              </a:tblGrid>
              <a:tr h="1534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Ж.р</a:t>
                      </a:r>
                      <a:r>
                        <a:rPr lang="ru-RU" sz="2000" dirty="0">
                          <a:effectLst/>
                        </a:rPr>
                        <a:t>., </a:t>
                      </a:r>
                      <a:r>
                        <a:rPr lang="ru-RU" sz="2000" dirty="0" err="1">
                          <a:effectLst/>
                        </a:rPr>
                        <a:t>ед.ч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М.р</a:t>
                      </a:r>
                      <a:r>
                        <a:rPr lang="ru-RU" sz="2000" dirty="0">
                          <a:effectLst/>
                        </a:rPr>
                        <a:t>. Ед. ч.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Ср. р. Ед. ч.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Мн. Ч.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55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Желта (луна)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Жёлт (месяц)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Жёлто (солнце)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Жёлты (цветы)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40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Какова?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Каков?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Каково?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Каковы?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905000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Особенность </a:t>
            </a:r>
            <a:r>
              <a:rPr lang="ru-RU" sz="3600" dirty="0"/>
              <a:t>ударения в </a:t>
            </a:r>
            <a:r>
              <a:rPr lang="ru-RU" sz="3600" dirty="0" smtClean="0"/>
              <a:t>слове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>
                <a:solidFill>
                  <a:schemeClr val="accent1">
                    <a:lumMod val="50000"/>
                  </a:schemeClr>
                </a:solidFill>
              </a:rPr>
              <a:t>сколько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i="1" dirty="0" smtClean="0"/>
              <a:t>Ударение </a:t>
            </a:r>
            <a:r>
              <a:rPr lang="ru-RU" sz="3600" b="1" i="1" dirty="0"/>
              <a:t>при склонении не «уходит» с корня</a:t>
            </a:r>
            <a:r>
              <a:rPr lang="ru-RU" sz="3600" i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И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ск</a:t>
            </a:r>
            <a:r>
              <a:rPr lang="el-GR" dirty="0"/>
              <a:t>ό</a:t>
            </a:r>
            <a:r>
              <a:rPr lang="ru-RU" dirty="0" err="1" smtClean="0"/>
              <a:t>лько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Р.   </a:t>
            </a:r>
            <a:r>
              <a:rPr lang="ru-RU" dirty="0" err="1" smtClean="0"/>
              <a:t>ск</a:t>
            </a:r>
            <a:r>
              <a:rPr lang="el-GR" dirty="0" smtClean="0"/>
              <a:t>ό</a:t>
            </a:r>
            <a:r>
              <a:rPr lang="ru-RU" dirty="0" err="1" smtClean="0"/>
              <a:t>льких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.  </a:t>
            </a:r>
            <a:r>
              <a:rPr lang="ru-RU" dirty="0" err="1"/>
              <a:t>ск</a:t>
            </a:r>
            <a:r>
              <a:rPr lang="el-GR" dirty="0"/>
              <a:t>ό</a:t>
            </a:r>
            <a:r>
              <a:rPr lang="ru-RU" dirty="0" err="1" smtClean="0"/>
              <a:t>льким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В. </a:t>
            </a:r>
            <a:r>
              <a:rPr lang="ru-RU" dirty="0" smtClean="0"/>
              <a:t> </a:t>
            </a:r>
            <a:r>
              <a:rPr lang="ru-RU" dirty="0" err="1" smtClean="0"/>
              <a:t>ск</a:t>
            </a:r>
            <a:r>
              <a:rPr lang="el-GR" dirty="0"/>
              <a:t>ό</a:t>
            </a:r>
            <a:r>
              <a:rPr lang="ru-RU" dirty="0" err="1"/>
              <a:t>лько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smtClean="0"/>
              <a:t>Т</a:t>
            </a:r>
            <a:r>
              <a:rPr lang="ru-RU" dirty="0"/>
              <a:t>. </a:t>
            </a:r>
            <a:r>
              <a:rPr lang="ru-RU" dirty="0" smtClean="0"/>
              <a:t>  </a:t>
            </a:r>
            <a:r>
              <a:rPr lang="ru-RU" dirty="0" err="1" smtClean="0"/>
              <a:t>ск</a:t>
            </a:r>
            <a:r>
              <a:rPr lang="el-GR" dirty="0"/>
              <a:t>ό</a:t>
            </a:r>
            <a:r>
              <a:rPr lang="ru-RU" dirty="0" err="1" smtClean="0"/>
              <a:t>лькими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П.  </a:t>
            </a:r>
            <a:r>
              <a:rPr lang="ru-RU" dirty="0"/>
              <a:t>(о) </a:t>
            </a:r>
            <a:r>
              <a:rPr lang="ru-RU" dirty="0" err="1" smtClean="0"/>
              <a:t>ск</a:t>
            </a:r>
            <a:r>
              <a:rPr lang="el-GR" dirty="0"/>
              <a:t>ό</a:t>
            </a:r>
            <a:r>
              <a:rPr lang="ru-RU" dirty="0" err="1" smtClean="0"/>
              <a:t>льких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7300" dirty="0" smtClean="0">
                <a:solidFill>
                  <a:srgbClr val="FF0000"/>
                </a:solidFill>
              </a:rPr>
              <a:t>Относительные </a:t>
            </a:r>
            <a:r>
              <a:rPr lang="ru-RU" sz="7300" dirty="0">
                <a:solidFill>
                  <a:srgbClr val="FF0000"/>
                </a:solidFill>
              </a:rPr>
              <a:t>местоимения </a:t>
            </a:r>
            <a:endParaRPr lang="ru-RU" sz="7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7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    </a:t>
            </a:r>
            <a:r>
              <a:rPr lang="ru-RU" sz="4300" dirty="0" smtClean="0"/>
              <a:t> </a:t>
            </a:r>
            <a:r>
              <a:rPr lang="ru-RU" sz="6500" dirty="0"/>
              <a:t>что </a:t>
            </a:r>
            <a:r>
              <a:rPr lang="ru-RU" sz="6500" dirty="0" smtClean="0"/>
              <a:t>                         кто</a:t>
            </a:r>
            <a:endParaRPr lang="ru-RU" sz="6500" dirty="0"/>
          </a:p>
          <a:p>
            <a:pPr marL="0" indent="0">
              <a:buNone/>
            </a:pPr>
            <a:r>
              <a:rPr lang="ru-RU" sz="6500" dirty="0"/>
              <a:t>какой</a:t>
            </a:r>
          </a:p>
          <a:p>
            <a:pPr marL="0" indent="0">
              <a:buNone/>
            </a:pPr>
            <a:r>
              <a:rPr lang="ru-RU" sz="6500" dirty="0" smtClean="0"/>
              <a:t>                  который</a:t>
            </a:r>
            <a:endParaRPr lang="ru-RU" sz="6500" dirty="0"/>
          </a:p>
          <a:p>
            <a:pPr marL="0" indent="0">
              <a:buNone/>
            </a:pPr>
            <a:r>
              <a:rPr lang="ru-RU" sz="6500" dirty="0" smtClean="0"/>
              <a:t>                                                        чей</a:t>
            </a:r>
            <a:endParaRPr lang="ru-RU" sz="6500" dirty="0"/>
          </a:p>
          <a:p>
            <a:pPr marL="0" indent="0">
              <a:buNone/>
            </a:pPr>
            <a:r>
              <a:rPr lang="ru-RU" sz="6500" dirty="0" smtClean="0"/>
              <a:t>                         сколько</a:t>
            </a:r>
            <a:endParaRPr lang="ru-RU" sz="6500" dirty="0"/>
          </a:p>
          <a:p>
            <a:pPr marL="0" indent="0">
              <a:buNone/>
            </a:pPr>
            <a:r>
              <a:rPr lang="ru-RU" sz="6500" dirty="0"/>
              <a:t>к</a:t>
            </a:r>
            <a:r>
              <a:rPr lang="ru-RU" sz="6500" dirty="0" smtClean="0"/>
              <a:t>аков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3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Внимание на доску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Кто </a:t>
            </a:r>
            <a:r>
              <a:rPr lang="ru-RU" b="1" dirty="0"/>
              <a:t>стал победителем олимпиады по русскому языку?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Мы уже знаем, кто стал победителем олимпиады по русскому языку.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8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/>
          <a:lstStyle/>
          <a:p>
            <a:r>
              <a:rPr lang="ru-RU" dirty="0" smtClean="0"/>
              <a:t>«Закрепляй-ка»</a:t>
            </a: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229600" cy="1143000"/>
          </a:xfrm>
        </p:spPr>
        <p:txBody>
          <a:bodyPr/>
          <a:lstStyle/>
          <a:p>
            <a:r>
              <a:rPr lang="ru-RU" b="1" dirty="0"/>
              <a:t>« Хитрые вопросы»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005419" cy="264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r>
              <a:rPr lang="ru-RU" b="1" i="1" dirty="0"/>
              <a:t>Лист самооценки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8650726"/>
              </p:ext>
            </p:extLst>
          </p:nvPr>
        </p:nvGraphicFramePr>
        <p:xfrm>
          <a:off x="146713" y="1371600"/>
          <a:ext cx="8991600" cy="50719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6887"/>
                <a:gridCol w="2996887"/>
                <a:gridCol w="2997826"/>
              </a:tblGrid>
              <a:tr h="36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Задание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баллов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самооценка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1.Повторяй-ка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балла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2.Следите за речью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баллов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17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3.Работа в группе Экскурсия «Культурное наследие»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5 баллов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17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4.Разноуровневые задания</a:t>
                      </a:r>
                      <a:endParaRPr lang="ru-RU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 уровень 3 балла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 уровень 4 баллов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 уровень 5 баллов</a:t>
                      </a:r>
                      <a:endParaRPr lang="ru-RU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16-15 </a:t>
                      </a:r>
                      <a:r>
                        <a:rPr lang="ru-RU" sz="2000" dirty="0">
                          <a:effectLst/>
                        </a:rPr>
                        <a:t>баллов -  «5»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 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ru-RU" sz="2000" dirty="0" smtClean="0">
                          <a:effectLst/>
                        </a:rPr>
                        <a:t>11 </a:t>
                      </a:r>
                      <a:r>
                        <a:rPr lang="ru-RU" sz="2000" dirty="0">
                          <a:effectLst/>
                        </a:rPr>
                        <a:t>баллов –«4</a:t>
                      </a:r>
                      <a:r>
                        <a:rPr lang="ru-RU" sz="2000" dirty="0" smtClean="0">
                          <a:effectLst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11-10 баллов – «3»</a:t>
                      </a:r>
                      <a:endParaRPr lang="ru-RU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Оценка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Хитрые вопросы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  1 балл за ответ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3525" y="2430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/>
          <a:lstStyle/>
          <a:p>
            <a:r>
              <a:rPr lang="ru-RU" dirty="0" smtClean="0"/>
              <a:t>«Культурное наследие»</a:t>
            </a: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Помолитесь за нас, ныне живущие</a:t>
            </a:r>
            <a:endParaRPr lang="ru-RU" dirty="0"/>
          </a:p>
        </p:txBody>
      </p:sp>
      <p:pic>
        <p:nvPicPr>
          <p:cNvPr id="1026" name="Picture 2" descr="C:\Users\user\Desktop\Духовное наследие\анге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8326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Он ждет и верит в нас, как прежде,</a:t>
            </a:r>
            <a:br>
              <a:rPr lang="ru-RU" dirty="0"/>
            </a:br>
            <a:r>
              <a:rPr lang="ru-RU" dirty="0"/>
              <a:t>Венчая радугой наш </a:t>
            </a:r>
            <a:r>
              <a:rPr lang="ru-RU" dirty="0" smtClean="0"/>
              <a:t>город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12845" cy="500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Нам «отвагу» за храбрость вручила страна</a:t>
            </a:r>
            <a:endParaRPr lang="ru-RU" dirty="0"/>
          </a:p>
        </p:txBody>
      </p:sp>
      <p:pic>
        <p:nvPicPr>
          <p:cNvPr id="3074" name="Picture 2" descr="C:\Users\user\Desktop\Духовное наследие\Пасашков Юрий 6А За отваг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Потомки голову склоняют</a:t>
            </a:r>
            <a:br>
              <a:rPr lang="ru-RU" dirty="0"/>
            </a:br>
            <a:r>
              <a:rPr lang="ru-RU" dirty="0"/>
              <a:t>Пред </a:t>
            </a:r>
            <a:r>
              <a:rPr lang="ru-RU" dirty="0" smtClean="0"/>
              <a:t>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Ваш подвиг никто не </a:t>
            </a:r>
            <a:r>
              <a:rPr lang="ru-RU" dirty="0" smtClean="0"/>
              <a:t>забудет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4305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Разряды местоимений в таблице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4616967"/>
              </p:ext>
            </p:extLst>
          </p:nvPr>
        </p:nvGraphicFramePr>
        <p:xfrm>
          <a:off x="228600" y="1524001"/>
          <a:ext cx="8686801" cy="5238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1501"/>
                <a:gridCol w="4305300"/>
              </a:tblGrid>
              <a:tr h="421907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Личные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я, ты, он, она, оно, мы, вы, они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42190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Возвратное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себя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901140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Притяжательные</a:t>
                      </a: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300"/>
                        </a:spcBef>
                        <a:spcAft>
                          <a:spcPts val="105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мой, твой, свой, ваш, наш, его, её, их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705896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Вопросительные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кто,? что?, какой?, чей,?  который?, сколько</a:t>
                      </a:r>
                      <a:r>
                        <a:rPr lang="ru-RU" sz="1800" dirty="0" smtClean="0">
                          <a:effectLst/>
                        </a:rPr>
                        <a:t>?, </a:t>
                      </a:r>
                      <a:r>
                        <a:rPr lang="ru-RU" sz="1800" dirty="0">
                          <a:effectLst/>
                        </a:rPr>
                        <a:t>каков?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42190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Относительные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кто, что, какой, который, чей, сколько, каков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42190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Указательные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тот, этот, столько, такой, таков, сей, там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75914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Определительные</a:t>
                      </a: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300"/>
                        </a:spcBef>
                        <a:spcAft>
                          <a:spcPts val="105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всякий, каждый, сам, самый, любой, иной, другой, весь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42190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Отрицательные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никто, ничто, никакой, ничей, некого, нечего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  <a:tr h="56545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Неопределенные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некто, весь, нечто, некоторый, несколько, кто-то, что-нибудь, какой-либо 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0" marR="76200" marT="57150" marB="5715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2113" y="1938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Рефлексия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Если вы всё поняли на уроке, то выберете нужную картинку и наклейте её в таблицу-подсказку с разрядами местоимений 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/>
          <a:lstStyle/>
          <a:p>
            <a:r>
              <a:rPr lang="ru-RU" dirty="0" smtClean="0"/>
              <a:t>«Конечная»</a:t>
            </a: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Анимации\IMG_6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3202161" cy="22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Анимации\IMG_6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5901"/>
            <a:ext cx="3581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4724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Ябеда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2050" name="Picture 2" descr="C:\Users\user\Desktop\Анимации\IMG_6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203701" cy="44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23385" y="4018968"/>
            <a:ext cx="3962400" cy="8026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user\Desktop\Анимации\IMG_6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2802340"/>
            <a:ext cx="530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/>
              <a:t>Повторяй-ка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19600" y="4953000"/>
            <a:ext cx="2514600" cy="1371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Анимации\75006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94" y="1447799"/>
            <a:ext cx="4002506" cy="26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заменить могу другие части речи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Взвалив </a:t>
            </a:r>
            <a:r>
              <a:rPr lang="ru-RU" dirty="0"/>
              <a:t>обязанности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себе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smtClean="0"/>
              <a:t>плечи,</a:t>
            </a:r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приходится слова другие замещать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b="1" dirty="0" smtClean="0"/>
              <a:t> </a:t>
            </a:r>
            <a:r>
              <a:rPr lang="ru-RU" dirty="0"/>
              <a:t>значение </a:t>
            </a:r>
            <a:r>
              <a:rPr lang="ru-RU" b="1" dirty="0">
                <a:solidFill>
                  <a:srgbClr val="FF0000"/>
                </a:solidFill>
              </a:rPr>
              <a:t>мне</a:t>
            </a:r>
            <a:r>
              <a:rPr lang="ru-RU" dirty="0"/>
              <a:t> надо указать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Указать морфологические признаки выделенных местоимений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0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Проверяю себя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Я  </a:t>
            </a:r>
            <a:r>
              <a:rPr lang="ru-RU" dirty="0"/>
              <a:t>- личное, 1 лицо, ед. число, именит</a:t>
            </a:r>
            <a:r>
              <a:rPr lang="ru-RU" dirty="0" smtClean="0"/>
              <a:t>. падеж</a:t>
            </a:r>
            <a:r>
              <a:rPr lang="ru-RU" dirty="0"/>
              <a:t>, </a:t>
            </a:r>
            <a:r>
              <a:rPr lang="ru-RU" dirty="0" smtClean="0"/>
              <a:t>подлежащее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Себе</a:t>
            </a:r>
            <a:r>
              <a:rPr lang="ru-RU" dirty="0"/>
              <a:t> – возвратное, дат</a:t>
            </a:r>
            <a:r>
              <a:rPr lang="ru-RU" dirty="0" smtClean="0"/>
              <a:t>. падеж</a:t>
            </a:r>
            <a:r>
              <a:rPr lang="ru-RU" dirty="0"/>
              <a:t>, дополнение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Мне</a:t>
            </a:r>
            <a:r>
              <a:rPr lang="ru-RU" dirty="0"/>
              <a:t> –личное, 1 лицо, ед</a:t>
            </a:r>
            <a:r>
              <a:rPr lang="ru-RU" dirty="0" smtClean="0"/>
              <a:t>. число</a:t>
            </a:r>
            <a:r>
              <a:rPr lang="ru-RU" dirty="0"/>
              <a:t>, дат</a:t>
            </a:r>
            <a:r>
              <a:rPr lang="ru-RU" dirty="0" smtClean="0"/>
              <a:t>. падеж</a:t>
            </a:r>
            <a:r>
              <a:rPr lang="ru-RU" dirty="0"/>
              <a:t>, дополнение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Следите за своей речью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3831694"/>
              </p:ext>
            </p:extLst>
          </p:nvPr>
        </p:nvGraphicFramePr>
        <p:xfrm>
          <a:off x="152400" y="1600200"/>
          <a:ext cx="4038600" cy="341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«Слабое звено» Ошибка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 к ей с душой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 ней что угодно можно ожидать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Ейное</a:t>
                      </a:r>
                      <a:r>
                        <a:rPr lang="ru-RU" sz="2400" dirty="0">
                          <a:effectLst/>
                        </a:rPr>
                        <a:t> отношение к игрокам  возмутительно.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Ихняя</a:t>
                      </a:r>
                      <a:r>
                        <a:rPr lang="ru-RU" sz="2400" dirty="0">
                          <a:effectLst/>
                        </a:rPr>
                        <a:t> коза бодается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 нашёл книгу у меня на столе.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56358"/>
              </p:ext>
            </p:extLst>
          </p:nvPr>
        </p:nvGraphicFramePr>
        <p:xfrm>
          <a:off x="4191000" y="1600199"/>
          <a:ext cx="4800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426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Исправленный вариант</a:t>
                      </a:r>
                      <a:endParaRPr lang="ru-RU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63930"/>
              </p:ext>
            </p:extLst>
          </p:nvPr>
        </p:nvGraphicFramePr>
        <p:xfrm>
          <a:off x="4191000" y="1981200"/>
          <a:ext cx="4800600" cy="4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Я к ней с душой</a:t>
                      </a:r>
                      <a:endParaRPr lang="ru-RU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78312"/>
              </p:ext>
            </p:extLst>
          </p:nvPr>
        </p:nvGraphicFramePr>
        <p:xfrm>
          <a:off x="4191000" y="3048000"/>
          <a:ext cx="4800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Её отношение к игрокам возмутительно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5999"/>
              </p:ext>
            </p:extLst>
          </p:nvPr>
        </p:nvGraphicFramePr>
        <p:xfrm>
          <a:off x="4191000" y="3810000"/>
          <a:ext cx="4800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Их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коза бодается</a:t>
                      </a:r>
                      <a:endParaRPr lang="ru-RU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6672"/>
              </p:ext>
            </p:extLst>
          </p:nvPr>
        </p:nvGraphicFramePr>
        <p:xfrm>
          <a:off x="4191000" y="4190999"/>
          <a:ext cx="4800600" cy="83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8382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Я нашёл книгу у себя на столе</a:t>
                      </a:r>
                      <a:endParaRPr lang="en-US" sz="2400" dirty="0" smtClean="0">
                        <a:effectLst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5113"/>
              </p:ext>
            </p:extLst>
          </p:nvPr>
        </p:nvGraphicFramePr>
        <p:xfrm>
          <a:off x="4191000" y="2362200"/>
          <a:ext cx="4800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От неё что угодно можно ожидать</a:t>
                      </a:r>
                      <a:endParaRPr lang="ru-RU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652</TotalTime>
  <Words>664</Words>
  <Application>Microsoft Office PowerPoint</Application>
  <PresentationFormat>Экран (4:3)</PresentationFormat>
  <Paragraphs>191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Экспресс</vt:lpstr>
      <vt:lpstr>« Хитрые вопросы»</vt:lpstr>
      <vt:lpstr>Она</vt:lpstr>
      <vt:lpstr>Ябеда </vt:lpstr>
      <vt:lpstr>Ящик</vt:lpstr>
      <vt:lpstr>Повторяй-ка </vt:lpstr>
      <vt:lpstr>Презентация PowerPoint</vt:lpstr>
      <vt:lpstr> Проверяю себя</vt:lpstr>
      <vt:lpstr>Следите за своей речью</vt:lpstr>
      <vt:lpstr>«Вопросы и ответы»</vt:lpstr>
      <vt:lpstr>Назовите выделенные слова.</vt:lpstr>
      <vt:lpstr>«Новые знания»</vt:lpstr>
      <vt:lpstr>Презентация PowerPoint</vt:lpstr>
      <vt:lpstr>Презентация PowerPoint</vt:lpstr>
      <vt:lpstr>Презентация PowerPoint</vt:lpstr>
      <vt:lpstr> Особенность ударения в слове сколько  Ударение при склонении не «уходит» с корня. </vt:lpstr>
      <vt:lpstr> </vt:lpstr>
      <vt:lpstr> </vt:lpstr>
      <vt:lpstr>«Закрепляй-ка»</vt:lpstr>
      <vt:lpstr>   Лист самооценки </vt:lpstr>
      <vt:lpstr>«Культурное наследие»</vt:lpstr>
      <vt:lpstr>Помолитесь за нас, ныне живущие</vt:lpstr>
      <vt:lpstr>Он ждет и верит в нас, как прежде, Венчая радугой наш город</vt:lpstr>
      <vt:lpstr>Нам «отвагу» за храбрость вручила страна</vt:lpstr>
      <vt:lpstr>Потомки голову склоняют Пред ним</vt:lpstr>
      <vt:lpstr>Ваш подвиг никто не забудет</vt:lpstr>
      <vt:lpstr>Разряды местоимений в таблице:</vt:lpstr>
      <vt:lpstr>Рефлексия </vt:lpstr>
      <vt:lpstr>«Конечная»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 анекдота в творчестве Н.С.Лескова (на примере рассказа «Человек на часах»).</dc:title>
  <dc:creator>Андрей</dc:creator>
  <cp:lastModifiedBy>user</cp:lastModifiedBy>
  <cp:revision>95</cp:revision>
  <dcterms:created xsi:type="dcterms:W3CDTF">2014-12-07T08:24:22Z</dcterms:created>
  <dcterms:modified xsi:type="dcterms:W3CDTF">2015-03-19T06:08:02Z</dcterms:modified>
</cp:coreProperties>
</file>